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7" r:id="rId4"/>
    <p:sldId id="258" r:id="rId5"/>
    <p:sldId id="261" r:id="rId6"/>
    <p:sldId id="262" r:id="rId7"/>
    <p:sldId id="263" r:id="rId8"/>
    <p:sldId id="260" r:id="rId9"/>
    <p:sldId id="271" r:id="rId10"/>
    <p:sldId id="259" r:id="rId11"/>
    <p:sldId id="264" r:id="rId12"/>
    <p:sldId id="265" r:id="rId13"/>
    <p:sldId id="266" r:id="rId14"/>
    <p:sldId id="272" r:id="rId15"/>
    <p:sldId id="267" r:id="rId16"/>
    <p:sldId id="268" r:id="rId17"/>
    <p:sldId id="269" r:id="rId18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07-Aug-23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David Hubel’s Eye, Brain and Vision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B2734C-C554-1F43-86F3-DA5EA4A1A826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cores vistas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real?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2734C-C554-1F43-86F3-DA5EA4A1A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4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07-Aug-23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07-Aug-23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07-Aug-23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07-Aug-23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07-Aug-23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5AE666C-A446-49CA-831A-8347ED8C35A1}" type="datetime1">
              <a:rPr lang="en-US"/>
              <a:t>07-Aug-23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07-Aug-23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search.creativecommons.org/photos/bf5f196b-a13a-4d15-bee6-199358eb37f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pjreddie.com/darknet/yolov3/" TargetMode="External"/><Relationship Id="rId7" Type="http://schemas.openxmlformats.org/officeDocument/2006/relationships/hyperlink" Target="https://80.lv/articles/this-neural-network-creates-3d-scenes-from-2d-images/" TargetMode="External"/><Relationship Id="rId2" Type="http://schemas.openxmlformats.org/officeDocument/2006/relationships/hyperlink" Target="https://youtu.be/FQVS_0Bja6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arpathy/neuraltalk2" TargetMode="External"/><Relationship Id="rId5" Type="http://schemas.openxmlformats.org/officeDocument/2006/relationships/hyperlink" Target="https://vimeo.com/146492001" TargetMode="External"/><Relationship Id="rId4" Type="http://schemas.openxmlformats.org/officeDocument/2006/relationships/hyperlink" Target="https://youtu.be/h-PlslPNae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asikofnv.com/try-these-3-fun-tests-to-find-your-visual-blind-spot/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blindness.com/coblis-color-blindness-simulator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Processamento de Imagens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t>Qual a diferença…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23660" y="3539629"/>
            <a:ext cx="5044440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191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u="sng">
                <a:hlinkClick r:id="rId3" tooltip="https://ccsearch.creativecommons.org/photos/bf5f196b-a13a-4d15-bee6-199358eb37f7"/>
              </a:rPr>
              <a:t>Fonte: https://ccsearch.creativecommons.org/photos/bf5f196b-a13a-4d15-bee6-199358eb37f7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1790482"/>
            <a:ext cx="5061536" cy="36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27955" y="1926581"/>
            <a:ext cx="5440145" cy="296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28663" y="986657"/>
            <a:ext cx="110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Em termos de luz entre uma laranja e a imagem de uma laranja?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549555" cy="2234368"/>
          </a:xfrm>
        </p:spPr>
        <p:txBody>
          <a:bodyPr/>
          <a:lstStyle/>
          <a:p>
            <a:pPr>
              <a:defRPr/>
            </a:pPr>
            <a:r>
              <a:rPr lang="pt-BR"/>
              <a:t>Canais da Imagem</a:t>
            </a:r>
            <a:endParaRPr/>
          </a:p>
        </p:txBody>
      </p:sp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11</a:t>
            </a:fld>
            <a:endParaRPr lang="en-US"/>
          </a:p>
        </p:txBody>
      </p:sp>
      <p:sp>
        <p:nvSpPr>
          <p:cNvPr id="80" name="Retângulo 79"/>
          <p:cNvSpPr/>
          <p:nvPr/>
        </p:nvSpPr>
        <p:spPr bwMode="auto">
          <a:xfrm>
            <a:off x="2378519" y="1620000"/>
            <a:ext cx="7200000" cy="449964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158760" tIns="82440" rIns="158760" bIns="82440" anchor="t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pt-BR" sz="1800" b="0" i="0" u="none" strike="noStrike">
              <a:ln>
                <a:noFill/>
              </a:ln>
              <a:solidFill>
                <a:srgbClr val="000000"/>
              </a:solidFill>
              <a:latin typeface="Arial"/>
              <a:ea typeface="DejaVu Sans"/>
              <a:cs typeface="Lohit Hindi"/>
            </a:endParaRPr>
          </a:p>
        </p:txBody>
      </p:sp>
      <p:grpSp>
        <p:nvGrpSpPr>
          <p:cNvPr id="81" name="Grupo 3"/>
          <p:cNvGrpSpPr/>
          <p:nvPr/>
        </p:nvGrpSpPr>
        <p:grpSpPr bwMode="auto">
          <a:xfrm>
            <a:off x="1567457" y="1930680"/>
            <a:ext cx="2755079" cy="2793600"/>
            <a:chOff x="1233360" y="2085480"/>
            <a:chExt cx="2755079" cy="2793600"/>
          </a:xfrm>
        </p:grpSpPr>
        <p:sp>
          <p:nvSpPr>
            <p:cNvPr id="82" name="Forma livre 4"/>
            <p:cNvSpPr/>
            <p:nvPr/>
          </p:nvSpPr>
          <p:spPr bwMode="auto">
            <a:xfrm>
              <a:off x="1234800" y="4412520"/>
              <a:ext cx="45864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3" name="Forma livre 5"/>
            <p:cNvSpPr/>
            <p:nvPr/>
          </p:nvSpPr>
          <p:spPr bwMode="auto">
            <a:xfrm>
              <a:off x="1692360" y="44125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4" name="Forma livre 6"/>
            <p:cNvSpPr/>
            <p:nvPr/>
          </p:nvSpPr>
          <p:spPr bwMode="auto">
            <a:xfrm>
              <a:off x="2152800" y="4412520"/>
              <a:ext cx="45648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5" name="Forma livre 7"/>
            <p:cNvSpPr/>
            <p:nvPr/>
          </p:nvSpPr>
          <p:spPr bwMode="auto">
            <a:xfrm>
              <a:off x="2610720" y="4412520"/>
              <a:ext cx="45936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6" name="Forma livre 8"/>
            <p:cNvSpPr/>
            <p:nvPr/>
          </p:nvSpPr>
          <p:spPr bwMode="auto">
            <a:xfrm>
              <a:off x="3071519" y="4412520"/>
              <a:ext cx="45864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7" name="Forma livre 9"/>
            <p:cNvSpPr/>
            <p:nvPr/>
          </p:nvSpPr>
          <p:spPr bwMode="auto">
            <a:xfrm>
              <a:off x="3528720" y="44125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8" name="Forma livre 10"/>
            <p:cNvSpPr/>
            <p:nvPr/>
          </p:nvSpPr>
          <p:spPr bwMode="auto">
            <a:xfrm>
              <a:off x="1234800" y="3947760"/>
              <a:ext cx="45648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89" name="Forma livre 11"/>
            <p:cNvSpPr/>
            <p:nvPr/>
          </p:nvSpPr>
          <p:spPr bwMode="auto">
            <a:xfrm>
              <a:off x="1690919" y="3947760"/>
              <a:ext cx="45971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0" name="Forma livre 12"/>
            <p:cNvSpPr/>
            <p:nvPr/>
          </p:nvSpPr>
          <p:spPr bwMode="auto">
            <a:xfrm>
              <a:off x="2151720" y="3947760"/>
              <a:ext cx="45827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1" name="Forma livre 13"/>
            <p:cNvSpPr/>
            <p:nvPr/>
          </p:nvSpPr>
          <p:spPr bwMode="auto">
            <a:xfrm>
              <a:off x="2609280" y="3947760"/>
              <a:ext cx="45971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2" name="Forma livre 14"/>
            <p:cNvSpPr/>
            <p:nvPr/>
          </p:nvSpPr>
          <p:spPr bwMode="auto">
            <a:xfrm>
              <a:off x="3070800" y="3947760"/>
              <a:ext cx="45792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3" name="Forma livre 15"/>
            <p:cNvSpPr/>
            <p:nvPr/>
          </p:nvSpPr>
          <p:spPr bwMode="auto">
            <a:xfrm>
              <a:off x="3528720" y="3947760"/>
              <a:ext cx="45792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4" name="Forma livre 16"/>
            <p:cNvSpPr/>
            <p:nvPr/>
          </p:nvSpPr>
          <p:spPr bwMode="auto">
            <a:xfrm>
              <a:off x="1234800" y="3481920"/>
              <a:ext cx="45864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5" name="Forma livre 17"/>
            <p:cNvSpPr/>
            <p:nvPr/>
          </p:nvSpPr>
          <p:spPr bwMode="auto">
            <a:xfrm>
              <a:off x="1692360" y="348192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6" name="Forma livre 18"/>
            <p:cNvSpPr/>
            <p:nvPr/>
          </p:nvSpPr>
          <p:spPr bwMode="auto">
            <a:xfrm>
              <a:off x="2152800" y="3481920"/>
              <a:ext cx="45648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7" name="Forma livre 19"/>
            <p:cNvSpPr/>
            <p:nvPr/>
          </p:nvSpPr>
          <p:spPr bwMode="auto">
            <a:xfrm>
              <a:off x="2610720" y="3481920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8" name="Forma livre 20"/>
            <p:cNvSpPr/>
            <p:nvPr/>
          </p:nvSpPr>
          <p:spPr bwMode="auto">
            <a:xfrm>
              <a:off x="3071519" y="3481920"/>
              <a:ext cx="45864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99" name="Forma livre 21"/>
            <p:cNvSpPr/>
            <p:nvPr/>
          </p:nvSpPr>
          <p:spPr bwMode="auto">
            <a:xfrm>
              <a:off x="3528720" y="348192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0" name="Forma livre 22"/>
            <p:cNvSpPr/>
            <p:nvPr/>
          </p:nvSpPr>
          <p:spPr bwMode="auto">
            <a:xfrm>
              <a:off x="1234800" y="301644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1" name="Forma livre 23"/>
            <p:cNvSpPr/>
            <p:nvPr/>
          </p:nvSpPr>
          <p:spPr bwMode="auto">
            <a:xfrm>
              <a:off x="1690919" y="301644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2" name="Forma livre 24"/>
            <p:cNvSpPr/>
            <p:nvPr/>
          </p:nvSpPr>
          <p:spPr bwMode="auto">
            <a:xfrm>
              <a:off x="2151720" y="30164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3" name="Forma livre 25"/>
            <p:cNvSpPr/>
            <p:nvPr/>
          </p:nvSpPr>
          <p:spPr bwMode="auto">
            <a:xfrm>
              <a:off x="2609280" y="301644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4" name="Forma livre 26"/>
            <p:cNvSpPr/>
            <p:nvPr/>
          </p:nvSpPr>
          <p:spPr bwMode="auto">
            <a:xfrm>
              <a:off x="3070800" y="3016440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5" name="Forma livre 27"/>
            <p:cNvSpPr/>
            <p:nvPr/>
          </p:nvSpPr>
          <p:spPr bwMode="auto">
            <a:xfrm>
              <a:off x="3528720" y="3016440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6" name="Forma livre 28"/>
            <p:cNvSpPr/>
            <p:nvPr/>
          </p:nvSpPr>
          <p:spPr bwMode="auto">
            <a:xfrm>
              <a:off x="1233360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7" name="Forma livre 29"/>
            <p:cNvSpPr/>
            <p:nvPr/>
          </p:nvSpPr>
          <p:spPr bwMode="auto">
            <a:xfrm>
              <a:off x="1690919" y="2550960"/>
              <a:ext cx="45936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8" name="Forma livre 30"/>
            <p:cNvSpPr/>
            <p:nvPr/>
          </p:nvSpPr>
          <p:spPr bwMode="auto">
            <a:xfrm>
              <a:off x="2150640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09" name="Forma livre 31"/>
            <p:cNvSpPr/>
            <p:nvPr/>
          </p:nvSpPr>
          <p:spPr bwMode="auto">
            <a:xfrm>
              <a:off x="2609280" y="2550960"/>
              <a:ext cx="45971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0" name="Forma livre 32"/>
            <p:cNvSpPr/>
            <p:nvPr/>
          </p:nvSpPr>
          <p:spPr bwMode="auto">
            <a:xfrm>
              <a:off x="3069719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1" name="Forma livre 33"/>
            <p:cNvSpPr/>
            <p:nvPr/>
          </p:nvSpPr>
          <p:spPr bwMode="auto">
            <a:xfrm>
              <a:off x="3528360" y="2550960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2" name="Forma livre 34"/>
            <p:cNvSpPr/>
            <p:nvPr/>
          </p:nvSpPr>
          <p:spPr bwMode="auto">
            <a:xfrm>
              <a:off x="1233360" y="208548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3" name="Forma livre 35"/>
            <p:cNvSpPr/>
            <p:nvPr/>
          </p:nvSpPr>
          <p:spPr bwMode="auto">
            <a:xfrm>
              <a:off x="1689479" y="208548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4" name="Forma livre 36"/>
            <p:cNvSpPr/>
            <p:nvPr/>
          </p:nvSpPr>
          <p:spPr bwMode="auto">
            <a:xfrm>
              <a:off x="2149560" y="2085480"/>
              <a:ext cx="45864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5" name="Forma livre 37"/>
            <p:cNvSpPr/>
            <p:nvPr/>
          </p:nvSpPr>
          <p:spPr bwMode="auto">
            <a:xfrm>
              <a:off x="2608560" y="20854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6" name="Forma livre 38"/>
            <p:cNvSpPr/>
            <p:nvPr/>
          </p:nvSpPr>
          <p:spPr bwMode="auto">
            <a:xfrm>
              <a:off x="3069000" y="20854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17" name="Forma livre 39"/>
            <p:cNvSpPr/>
            <p:nvPr/>
          </p:nvSpPr>
          <p:spPr bwMode="auto">
            <a:xfrm>
              <a:off x="3527640" y="20854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</p:grpSp>
      <p:grpSp>
        <p:nvGrpSpPr>
          <p:cNvPr id="118" name="Grupo 41"/>
          <p:cNvGrpSpPr/>
          <p:nvPr/>
        </p:nvGrpSpPr>
        <p:grpSpPr bwMode="auto">
          <a:xfrm>
            <a:off x="7281359" y="1810323"/>
            <a:ext cx="2755079" cy="2793961"/>
            <a:chOff x="5216400" y="1930319"/>
            <a:chExt cx="2755079" cy="2793961"/>
          </a:xfrm>
          <a:solidFill>
            <a:srgbClr val="0000FF"/>
          </a:solidFill>
        </p:grpSpPr>
        <p:sp>
          <p:nvSpPr>
            <p:cNvPr id="119" name="Forma livre 42"/>
            <p:cNvSpPr/>
            <p:nvPr/>
          </p:nvSpPr>
          <p:spPr bwMode="auto">
            <a:xfrm>
              <a:off x="5217840" y="4257720"/>
              <a:ext cx="45827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0" name="Forma livre 43"/>
            <p:cNvSpPr/>
            <p:nvPr/>
          </p:nvSpPr>
          <p:spPr bwMode="auto">
            <a:xfrm>
              <a:off x="5675400" y="42577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1" name="Forma livre 44"/>
            <p:cNvSpPr/>
            <p:nvPr/>
          </p:nvSpPr>
          <p:spPr bwMode="auto">
            <a:xfrm>
              <a:off x="6135840" y="4257720"/>
              <a:ext cx="45648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2" name="Forma livre 45"/>
            <p:cNvSpPr/>
            <p:nvPr/>
          </p:nvSpPr>
          <p:spPr bwMode="auto">
            <a:xfrm>
              <a:off x="6593760" y="4257720"/>
              <a:ext cx="45936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3" name="Forma livre 46"/>
            <p:cNvSpPr/>
            <p:nvPr/>
          </p:nvSpPr>
          <p:spPr bwMode="auto">
            <a:xfrm>
              <a:off x="7054560" y="4257720"/>
              <a:ext cx="45827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4" name="Forma livre 47"/>
            <p:cNvSpPr/>
            <p:nvPr/>
          </p:nvSpPr>
          <p:spPr bwMode="auto">
            <a:xfrm>
              <a:off x="7511760" y="42577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5" name="Forma livre 48"/>
            <p:cNvSpPr/>
            <p:nvPr/>
          </p:nvSpPr>
          <p:spPr bwMode="auto">
            <a:xfrm>
              <a:off x="5217840" y="3792960"/>
              <a:ext cx="45648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6" name="Forma livre 49"/>
            <p:cNvSpPr/>
            <p:nvPr/>
          </p:nvSpPr>
          <p:spPr bwMode="auto">
            <a:xfrm>
              <a:off x="5673960" y="3792960"/>
              <a:ext cx="45936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7" name="Forma livre 50"/>
            <p:cNvSpPr/>
            <p:nvPr/>
          </p:nvSpPr>
          <p:spPr bwMode="auto">
            <a:xfrm>
              <a:off x="6134760" y="3792960"/>
              <a:ext cx="45792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8" name="Forma livre 51"/>
            <p:cNvSpPr/>
            <p:nvPr/>
          </p:nvSpPr>
          <p:spPr bwMode="auto">
            <a:xfrm>
              <a:off x="6592320" y="3792960"/>
              <a:ext cx="45899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29" name="Forma livre 52"/>
            <p:cNvSpPr/>
            <p:nvPr/>
          </p:nvSpPr>
          <p:spPr bwMode="auto">
            <a:xfrm>
              <a:off x="7053480" y="3792960"/>
              <a:ext cx="45827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0" name="Forma livre 53"/>
            <p:cNvSpPr/>
            <p:nvPr/>
          </p:nvSpPr>
          <p:spPr bwMode="auto">
            <a:xfrm>
              <a:off x="7511760" y="3792960"/>
              <a:ext cx="45755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1" name="Forma livre 54"/>
            <p:cNvSpPr/>
            <p:nvPr/>
          </p:nvSpPr>
          <p:spPr bwMode="auto">
            <a:xfrm>
              <a:off x="5217840" y="3327119"/>
              <a:ext cx="45827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2" name="Forma livre 55"/>
            <p:cNvSpPr/>
            <p:nvPr/>
          </p:nvSpPr>
          <p:spPr bwMode="auto">
            <a:xfrm>
              <a:off x="5675400" y="3327119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3" name="Forma livre 56"/>
            <p:cNvSpPr/>
            <p:nvPr/>
          </p:nvSpPr>
          <p:spPr bwMode="auto">
            <a:xfrm>
              <a:off x="6135840" y="3327119"/>
              <a:ext cx="45648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4" name="Forma livre 57"/>
            <p:cNvSpPr/>
            <p:nvPr/>
          </p:nvSpPr>
          <p:spPr bwMode="auto">
            <a:xfrm>
              <a:off x="6593760" y="3327119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5" name="Forma livre 58"/>
            <p:cNvSpPr/>
            <p:nvPr/>
          </p:nvSpPr>
          <p:spPr bwMode="auto">
            <a:xfrm>
              <a:off x="7054560" y="3327119"/>
              <a:ext cx="45827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6" name="Forma livre 59"/>
            <p:cNvSpPr/>
            <p:nvPr/>
          </p:nvSpPr>
          <p:spPr bwMode="auto">
            <a:xfrm>
              <a:off x="7511760" y="3327119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7" name="Forma livre 60"/>
            <p:cNvSpPr/>
            <p:nvPr/>
          </p:nvSpPr>
          <p:spPr bwMode="auto">
            <a:xfrm>
              <a:off x="5217840" y="286128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8" name="Forma livre 61"/>
            <p:cNvSpPr/>
            <p:nvPr/>
          </p:nvSpPr>
          <p:spPr bwMode="auto">
            <a:xfrm>
              <a:off x="5673960" y="2861280"/>
              <a:ext cx="45936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39" name="Forma livre 62"/>
            <p:cNvSpPr/>
            <p:nvPr/>
          </p:nvSpPr>
          <p:spPr bwMode="auto">
            <a:xfrm>
              <a:off x="6134760" y="2861280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0" name="Forma livre 63"/>
            <p:cNvSpPr/>
            <p:nvPr/>
          </p:nvSpPr>
          <p:spPr bwMode="auto">
            <a:xfrm>
              <a:off x="6592320" y="2861280"/>
              <a:ext cx="45899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1" name="Forma livre 64"/>
            <p:cNvSpPr/>
            <p:nvPr/>
          </p:nvSpPr>
          <p:spPr bwMode="auto">
            <a:xfrm>
              <a:off x="7053480" y="28612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2" name="Forma livre 65"/>
            <p:cNvSpPr/>
            <p:nvPr/>
          </p:nvSpPr>
          <p:spPr bwMode="auto">
            <a:xfrm>
              <a:off x="7511760" y="2861280"/>
              <a:ext cx="45755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3" name="Forma livre 66"/>
            <p:cNvSpPr/>
            <p:nvPr/>
          </p:nvSpPr>
          <p:spPr bwMode="auto">
            <a:xfrm>
              <a:off x="5216400" y="23961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4" name="Forma livre 67"/>
            <p:cNvSpPr/>
            <p:nvPr/>
          </p:nvSpPr>
          <p:spPr bwMode="auto">
            <a:xfrm>
              <a:off x="5673960" y="239616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5" name="Forma livre 68"/>
            <p:cNvSpPr/>
            <p:nvPr/>
          </p:nvSpPr>
          <p:spPr bwMode="auto">
            <a:xfrm>
              <a:off x="6133320" y="2396160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6" name="Forma livre 69"/>
            <p:cNvSpPr/>
            <p:nvPr/>
          </p:nvSpPr>
          <p:spPr bwMode="auto">
            <a:xfrm>
              <a:off x="6592320" y="239616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7" name="Forma livre 70"/>
            <p:cNvSpPr/>
            <p:nvPr/>
          </p:nvSpPr>
          <p:spPr bwMode="auto">
            <a:xfrm>
              <a:off x="7052760" y="23961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8" name="Forma livre 71"/>
            <p:cNvSpPr/>
            <p:nvPr/>
          </p:nvSpPr>
          <p:spPr bwMode="auto">
            <a:xfrm>
              <a:off x="7511399" y="23961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49" name="Forma livre 72"/>
            <p:cNvSpPr/>
            <p:nvPr/>
          </p:nvSpPr>
          <p:spPr bwMode="auto">
            <a:xfrm>
              <a:off x="5216400" y="1930319"/>
              <a:ext cx="4561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0" name="Forma livre 73"/>
            <p:cNvSpPr/>
            <p:nvPr/>
          </p:nvSpPr>
          <p:spPr bwMode="auto">
            <a:xfrm>
              <a:off x="5672160" y="1930319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1" name="Forma livre 74"/>
            <p:cNvSpPr/>
            <p:nvPr/>
          </p:nvSpPr>
          <p:spPr bwMode="auto">
            <a:xfrm>
              <a:off x="6132600" y="1930319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2" name="Forma livre 75"/>
            <p:cNvSpPr/>
            <p:nvPr/>
          </p:nvSpPr>
          <p:spPr bwMode="auto">
            <a:xfrm>
              <a:off x="6591600" y="1930319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3" name="Forma livre 76"/>
            <p:cNvSpPr/>
            <p:nvPr/>
          </p:nvSpPr>
          <p:spPr bwMode="auto">
            <a:xfrm>
              <a:off x="7051320" y="1930319"/>
              <a:ext cx="45864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4" name="Forma livre 77"/>
            <p:cNvSpPr/>
            <p:nvPr/>
          </p:nvSpPr>
          <p:spPr bwMode="auto">
            <a:xfrm>
              <a:off x="7510680" y="1930319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</p:grpSp>
      <p:grpSp>
        <p:nvGrpSpPr>
          <p:cNvPr id="155" name="Grupo 78"/>
          <p:cNvGrpSpPr/>
          <p:nvPr/>
        </p:nvGrpSpPr>
        <p:grpSpPr bwMode="auto">
          <a:xfrm>
            <a:off x="7127999" y="1965484"/>
            <a:ext cx="2755439" cy="2793600"/>
            <a:chOff x="5063039" y="2085480"/>
            <a:chExt cx="2755439" cy="2793600"/>
          </a:xfrm>
          <a:solidFill>
            <a:srgbClr val="00FF00"/>
          </a:solidFill>
        </p:grpSpPr>
        <p:sp>
          <p:nvSpPr>
            <p:cNvPr id="156" name="Forma livre 79"/>
            <p:cNvSpPr/>
            <p:nvPr/>
          </p:nvSpPr>
          <p:spPr bwMode="auto">
            <a:xfrm>
              <a:off x="5064840" y="4412520"/>
              <a:ext cx="45792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7" name="Forma livre 80"/>
            <p:cNvSpPr/>
            <p:nvPr/>
          </p:nvSpPr>
          <p:spPr bwMode="auto">
            <a:xfrm>
              <a:off x="5522400" y="44125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8" name="Forma livre 81"/>
            <p:cNvSpPr/>
            <p:nvPr/>
          </p:nvSpPr>
          <p:spPr bwMode="auto">
            <a:xfrm>
              <a:off x="5982840" y="4412520"/>
              <a:ext cx="45648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59" name="Forma livre 82"/>
            <p:cNvSpPr/>
            <p:nvPr/>
          </p:nvSpPr>
          <p:spPr bwMode="auto">
            <a:xfrm>
              <a:off x="6440760" y="4412520"/>
              <a:ext cx="45936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0" name="Forma livre 83"/>
            <p:cNvSpPr/>
            <p:nvPr/>
          </p:nvSpPr>
          <p:spPr bwMode="auto">
            <a:xfrm>
              <a:off x="6901200" y="4412520"/>
              <a:ext cx="457920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1" name="Forma livre 84"/>
            <p:cNvSpPr/>
            <p:nvPr/>
          </p:nvSpPr>
          <p:spPr bwMode="auto">
            <a:xfrm>
              <a:off x="7358760" y="4412520"/>
              <a:ext cx="459719" cy="4665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2" name="Forma livre 85"/>
            <p:cNvSpPr/>
            <p:nvPr/>
          </p:nvSpPr>
          <p:spPr bwMode="auto">
            <a:xfrm>
              <a:off x="5064840" y="3947760"/>
              <a:ext cx="456480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3" name="Forma livre 86"/>
            <p:cNvSpPr/>
            <p:nvPr/>
          </p:nvSpPr>
          <p:spPr bwMode="auto">
            <a:xfrm>
              <a:off x="5520960" y="3947760"/>
              <a:ext cx="45971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4" name="Forma livre 87"/>
            <p:cNvSpPr/>
            <p:nvPr/>
          </p:nvSpPr>
          <p:spPr bwMode="auto">
            <a:xfrm>
              <a:off x="5981039" y="3947760"/>
              <a:ext cx="45827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5" name="Forma livre 88"/>
            <p:cNvSpPr/>
            <p:nvPr/>
          </p:nvSpPr>
          <p:spPr bwMode="auto">
            <a:xfrm>
              <a:off x="6438960" y="3947760"/>
              <a:ext cx="45899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6" name="Forma livre 89"/>
            <p:cNvSpPr/>
            <p:nvPr/>
          </p:nvSpPr>
          <p:spPr bwMode="auto">
            <a:xfrm>
              <a:off x="6900120" y="3947760"/>
              <a:ext cx="45827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7" name="Forma livre 90"/>
            <p:cNvSpPr/>
            <p:nvPr/>
          </p:nvSpPr>
          <p:spPr bwMode="auto">
            <a:xfrm>
              <a:off x="7358760" y="3947760"/>
              <a:ext cx="457559" cy="465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8" name="Forma livre 91"/>
            <p:cNvSpPr/>
            <p:nvPr/>
          </p:nvSpPr>
          <p:spPr bwMode="auto">
            <a:xfrm>
              <a:off x="5064840" y="3481920"/>
              <a:ext cx="45792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69" name="Forma livre 92"/>
            <p:cNvSpPr/>
            <p:nvPr/>
          </p:nvSpPr>
          <p:spPr bwMode="auto">
            <a:xfrm>
              <a:off x="5522400" y="348192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0" name="Forma livre 93"/>
            <p:cNvSpPr/>
            <p:nvPr/>
          </p:nvSpPr>
          <p:spPr bwMode="auto">
            <a:xfrm>
              <a:off x="5982840" y="3481920"/>
              <a:ext cx="45648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1" name="Forma livre 94"/>
            <p:cNvSpPr/>
            <p:nvPr/>
          </p:nvSpPr>
          <p:spPr bwMode="auto">
            <a:xfrm>
              <a:off x="6440760" y="3481920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2" name="Forma livre 95"/>
            <p:cNvSpPr/>
            <p:nvPr/>
          </p:nvSpPr>
          <p:spPr bwMode="auto">
            <a:xfrm>
              <a:off x="6901200" y="3481920"/>
              <a:ext cx="45792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3" name="Forma livre 96"/>
            <p:cNvSpPr/>
            <p:nvPr/>
          </p:nvSpPr>
          <p:spPr bwMode="auto">
            <a:xfrm>
              <a:off x="7358760" y="348192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4" name="Forma livre 97"/>
            <p:cNvSpPr/>
            <p:nvPr/>
          </p:nvSpPr>
          <p:spPr bwMode="auto">
            <a:xfrm>
              <a:off x="5064840" y="301644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5" name="Forma livre 98"/>
            <p:cNvSpPr/>
            <p:nvPr/>
          </p:nvSpPr>
          <p:spPr bwMode="auto">
            <a:xfrm>
              <a:off x="5520960" y="301644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6" name="Forma livre 99"/>
            <p:cNvSpPr/>
            <p:nvPr/>
          </p:nvSpPr>
          <p:spPr bwMode="auto">
            <a:xfrm>
              <a:off x="5981039" y="30164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7" name="Forma livre 100"/>
            <p:cNvSpPr/>
            <p:nvPr/>
          </p:nvSpPr>
          <p:spPr bwMode="auto">
            <a:xfrm>
              <a:off x="6438960" y="3016440"/>
              <a:ext cx="45899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8" name="Forma livre 101"/>
            <p:cNvSpPr/>
            <p:nvPr/>
          </p:nvSpPr>
          <p:spPr bwMode="auto">
            <a:xfrm>
              <a:off x="6900120" y="30164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79" name="Forma livre 102"/>
            <p:cNvSpPr/>
            <p:nvPr/>
          </p:nvSpPr>
          <p:spPr bwMode="auto">
            <a:xfrm>
              <a:off x="7358760" y="3016440"/>
              <a:ext cx="45755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0" name="Forma livre 103"/>
            <p:cNvSpPr/>
            <p:nvPr/>
          </p:nvSpPr>
          <p:spPr bwMode="auto">
            <a:xfrm>
              <a:off x="5063039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1" name="Forma livre 104"/>
            <p:cNvSpPr/>
            <p:nvPr/>
          </p:nvSpPr>
          <p:spPr bwMode="auto">
            <a:xfrm>
              <a:off x="5520960" y="255096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2" name="Forma livre 105"/>
            <p:cNvSpPr/>
            <p:nvPr/>
          </p:nvSpPr>
          <p:spPr bwMode="auto">
            <a:xfrm>
              <a:off x="5979960" y="2550960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3" name="Forma livre 106"/>
            <p:cNvSpPr/>
            <p:nvPr/>
          </p:nvSpPr>
          <p:spPr bwMode="auto">
            <a:xfrm>
              <a:off x="6438960" y="255096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4" name="Forma livre 107"/>
            <p:cNvSpPr/>
            <p:nvPr/>
          </p:nvSpPr>
          <p:spPr bwMode="auto">
            <a:xfrm>
              <a:off x="6899400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5" name="Forma livre 108"/>
            <p:cNvSpPr/>
            <p:nvPr/>
          </p:nvSpPr>
          <p:spPr bwMode="auto">
            <a:xfrm>
              <a:off x="7358039" y="255096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6" name="Forma livre 109"/>
            <p:cNvSpPr/>
            <p:nvPr/>
          </p:nvSpPr>
          <p:spPr bwMode="auto">
            <a:xfrm>
              <a:off x="5063039" y="2085480"/>
              <a:ext cx="4561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7" name="Forma livre 110"/>
            <p:cNvSpPr/>
            <p:nvPr/>
          </p:nvSpPr>
          <p:spPr bwMode="auto">
            <a:xfrm>
              <a:off x="5518800" y="2085480"/>
              <a:ext cx="45971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8" name="Forma livre 111"/>
            <p:cNvSpPr/>
            <p:nvPr/>
          </p:nvSpPr>
          <p:spPr bwMode="auto">
            <a:xfrm>
              <a:off x="5979600" y="2085480"/>
              <a:ext cx="45864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89" name="Forma livre 112"/>
            <p:cNvSpPr/>
            <p:nvPr/>
          </p:nvSpPr>
          <p:spPr bwMode="auto">
            <a:xfrm>
              <a:off x="6438240" y="2085480"/>
              <a:ext cx="45792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0" name="Forma livre 113"/>
            <p:cNvSpPr/>
            <p:nvPr/>
          </p:nvSpPr>
          <p:spPr bwMode="auto">
            <a:xfrm>
              <a:off x="6898320" y="2085480"/>
              <a:ext cx="45864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1" name="Forma livre 114"/>
            <p:cNvSpPr/>
            <p:nvPr/>
          </p:nvSpPr>
          <p:spPr bwMode="auto">
            <a:xfrm>
              <a:off x="7356960" y="208548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>
              <a:solidFill>
                <a:srgbClr val="00FF00"/>
              </a:solidFill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</p:grpSp>
      <p:grpSp>
        <p:nvGrpSpPr>
          <p:cNvPr id="192" name="Grupo 115"/>
          <p:cNvGrpSpPr/>
          <p:nvPr/>
        </p:nvGrpSpPr>
        <p:grpSpPr bwMode="auto">
          <a:xfrm>
            <a:off x="6974999" y="2120643"/>
            <a:ext cx="2754720" cy="2793961"/>
            <a:chOff x="4910039" y="2240639"/>
            <a:chExt cx="2754720" cy="2793961"/>
          </a:xfrm>
        </p:grpSpPr>
        <p:sp>
          <p:nvSpPr>
            <p:cNvPr id="193" name="Forma livre 116"/>
            <p:cNvSpPr/>
            <p:nvPr/>
          </p:nvSpPr>
          <p:spPr bwMode="auto">
            <a:xfrm>
              <a:off x="4911120" y="4568400"/>
              <a:ext cx="45864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4" name="Forma livre 117"/>
            <p:cNvSpPr/>
            <p:nvPr/>
          </p:nvSpPr>
          <p:spPr bwMode="auto">
            <a:xfrm>
              <a:off x="5369039" y="4568400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5" name="Forma livre 118"/>
            <p:cNvSpPr/>
            <p:nvPr/>
          </p:nvSpPr>
          <p:spPr bwMode="auto">
            <a:xfrm>
              <a:off x="5829480" y="4568400"/>
              <a:ext cx="45648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6" name="Forma livre 119"/>
            <p:cNvSpPr/>
            <p:nvPr/>
          </p:nvSpPr>
          <p:spPr bwMode="auto">
            <a:xfrm>
              <a:off x="6287039" y="4568400"/>
              <a:ext cx="45971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7" name="Forma livre 120"/>
            <p:cNvSpPr/>
            <p:nvPr/>
          </p:nvSpPr>
          <p:spPr bwMode="auto">
            <a:xfrm>
              <a:off x="6747840" y="4568400"/>
              <a:ext cx="458999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8" name="Forma livre 121"/>
            <p:cNvSpPr/>
            <p:nvPr/>
          </p:nvSpPr>
          <p:spPr bwMode="auto">
            <a:xfrm>
              <a:off x="7205400" y="4568400"/>
              <a:ext cx="459360" cy="4662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199" name="Forma livre 122"/>
            <p:cNvSpPr/>
            <p:nvPr/>
          </p:nvSpPr>
          <p:spPr bwMode="auto">
            <a:xfrm>
              <a:off x="4911120" y="4103280"/>
              <a:ext cx="45648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0" name="Forma livre 123"/>
            <p:cNvSpPr/>
            <p:nvPr/>
          </p:nvSpPr>
          <p:spPr bwMode="auto">
            <a:xfrm>
              <a:off x="5367240" y="4103280"/>
              <a:ext cx="46008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1" name="Forma livre 124"/>
            <p:cNvSpPr/>
            <p:nvPr/>
          </p:nvSpPr>
          <p:spPr bwMode="auto">
            <a:xfrm>
              <a:off x="5828039" y="410328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2" name="Forma livre 125"/>
            <p:cNvSpPr/>
            <p:nvPr/>
          </p:nvSpPr>
          <p:spPr bwMode="auto">
            <a:xfrm>
              <a:off x="6285959" y="4103280"/>
              <a:ext cx="45936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3" name="Forma livre 126"/>
            <p:cNvSpPr/>
            <p:nvPr/>
          </p:nvSpPr>
          <p:spPr bwMode="auto">
            <a:xfrm>
              <a:off x="6747119" y="410328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4" name="Forma livre 127"/>
            <p:cNvSpPr/>
            <p:nvPr/>
          </p:nvSpPr>
          <p:spPr bwMode="auto">
            <a:xfrm>
              <a:off x="7205400" y="4103280"/>
              <a:ext cx="45720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5" name="Forma livre 128"/>
            <p:cNvSpPr/>
            <p:nvPr/>
          </p:nvSpPr>
          <p:spPr bwMode="auto">
            <a:xfrm>
              <a:off x="4911120" y="3637080"/>
              <a:ext cx="458640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6" name="Forma livre 129"/>
            <p:cNvSpPr/>
            <p:nvPr/>
          </p:nvSpPr>
          <p:spPr bwMode="auto">
            <a:xfrm>
              <a:off x="5369039" y="3637080"/>
              <a:ext cx="459360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7" name="Forma livre 130"/>
            <p:cNvSpPr/>
            <p:nvPr/>
          </p:nvSpPr>
          <p:spPr bwMode="auto">
            <a:xfrm>
              <a:off x="5829480" y="3637080"/>
              <a:ext cx="456480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8" name="Forma livre 131"/>
            <p:cNvSpPr/>
            <p:nvPr/>
          </p:nvSpPr>
          <p:spPr bwMode="auto">
            <a:xfrm>
              <a:off x="6287039" y="3637080"/>
              <a:ext cx="459719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09" name="Forma livre 132"/>
            <p:cNvSpPr/>
            <p:nvPr/>
          </p:nvSpPr>
          <p:spPr bwMode="auto">
            <a:xfrm>
              <a:off x="6747840" y="3637080"/>
              <a:ext cx="458999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0" name="Forma livre 133"/>
            <p:cNvSpPr/>
            <p:nvPr/>
          </p:nvSpPr>
          <p:spPr bwMode="auto">
            <a:xfrm>
              <a:off x="7205400" y="3637080"/>
              <a:ext cx="459360" cy="4669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1" name="Forma livre 134"/>
            <p:cNvSpPr/>
            <p:nvPr/>
          </p:nvSpPr>
          <p:spPr bwMode="auto">
            <a:xfrm>
              <a:off x="4911120" y="3171240"/>
              <a:ext cx="4564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2" name="Forma livre 135"/>
            <p:cNvSpPr/>
            <p:nvPr/>
          </p:nvSpPr>
          <p:spPr bwMode="auto">
            <a:xfrm>
              <a:off x="5367240" y="3171240"/>
              <a:ext cx="46008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3" name="Forma livre 136"/>
            <p:cNvSpPr/>
            <p:nvPr/>
          </p:nvSpPr>
          <p:spPr bwMode="auto">
            <a:xfrm>
              <a:off x="5828039" y="31712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4" name="Forma livre 137"/>
            <p:cNvSpPr/>
            <p:nvPr/>
          </p:nvSpPr>
          <p:spPr bwMode="auto">
            <a:xfrm>
              <a:off x="6285959" y="3171240"/>
              <a:ext cx="45936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5" name="Forma livre 138"/>
            <p:cNvSpPr/>
            <p:nvPr/>
          </p:nvSpPr>
          <p:spPr bwMode="auto">
            <a:xfrm>
              <a:off x="6747119" y="3171240"/>
              <a:ext cx="458279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6" name="Forma livre 139"/>
            <p:cNvSpPr/>
            <p:nvPr/>
          </p:nvSpPr>
          <p:spPr bwMode="auto">
            <a:xfrm>
              <a:off x="7205400" y="3171240"/>
              <a:ext cx="457200" cy="4658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7" name="Forma livre 140"/>
            <p:cNvSpPr/>
            <p:nvPr/>
          </p:nvSpPr>
          <p:spPr bwMode="auto">
            <a:xfrm>
              <a:off x="4910039" y="270612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8" name="Forma livre 141"/>
            <p:cNvSpPr/>
            <p:nvPr/>
          </p:nvSpPr>
          <p:spPr bwMode="auto">
            <a:xfrm>
              <a:off x="5367240" y="2706120"/>
              <a:ext cx="45899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19" name="Forma livre 142"/>
            <p:cNvSpPr/>
            <p:nvPr/>
          </p:nvSpPr>
          <p:spPr bwMode="auto">
            <a:xfrm>
              <a:off x="5827320" y="270612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0" name="Forma livre 143"/>
            <p:cNvSpPr/>
            <p:nvPr/>
          </p:nvSpPr>
          <p:spPr bwMode="auto">
            <a:xfrm>
              <a:off x="6285959" y="2706120"/>
              <a:ext cx="45936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1" name="Forma livre 144"/>
            <p:cNvSpPr/>
            <p:nvPr/>
          </p:nvSpPr>
          <p:spPr bwMode="auto">
            <a:xfrm>
              <a:off x="6746399" y="2706120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2" name="Forma livre 145"/>
            <p:cNvSpPr/>
            <p:nvPr/>
          </p:nvSpPr>
          <p:spPr bwMode="auto">
            <a:xfrm>
              <a:off x="7205039" y="2706120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3" name="Forma livre 146"/>
            <p:cNvSpPr/>
            <p:nvPr/>
          </p:nvSpPr>
          <p:spPr bwMode="auto">
            <a:xfrm>
              <a:off x="4910039" y="2240639"/>
              <a:ext cx="45648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4" name="Forma livre 147"/>
            <p:cNvSpPr/>
            <p:nvPr/>
          </p:nvSpPr>
          <p:spPr bwMode="auto">
            <a:xfrm>
              <a:off x="5366160" y="2240639"/>
              <a:ext cx="45936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5" name="Forma livre 148"/>
            <p:cNvSpPr/>
            <p:nvPr/>
          </p:nvSpPr>
          <p:spPr bwMode="auto">
            <a:xfrm>
              <a:off x="5825880" y="2240639"/>
              <a:ext cx="45864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6" name="Forma livre 149"/>
            <p:cNvSpPr/>
            <p:nvPr/>
          </p:nvSpPr>
          <p:spPr bwMode="auto">
            <a:xfrm>
              <a:off x="6285240" y="2240639"/>
              <a:ext cx="457920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7" name="Forma livre 150"/>
            <p:cNvSpPr/>
            <p:nvPr/>
          </p:nvSpPr>
          <p:spPr bwMode="auto">
            <a:xfrm>
              <a:off x="6745320" y="2240639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  <p:sp>
          <p:nvSpPr>
            <p:cNvPr id="228" name="Forma livre 151"/>
            <p:cNvSpPr/>
            <p:nvPr/>
          </p:nvSpPr>
          <p:spPr bwMode="auto">
            <a:xfrm>
              <a:off x="7203960" y="2240639"/>
              <a:ext cx="458279" cy="4654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 extrusionOk="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58760" tIns="82440" rIns="158760" bIns="82440" anchor="t" anchorCtr="0" compatLnSpc="1"/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8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endPara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Arial"/>
                <a:ea typeface="DejaVu Sans"/>
                <a:cs typeface="Lohit Hindi"/>
              </a:endParaRPr>
            </a:p>
          </p:txBody>
        </p:sp>
      </p:grpSp>
      <p:sp>
        <p:nvSpPr>
          <p:cNvPr id="229" name="CaixaDeTexto 228"/>
          <p:cNvSpPr txBox="1"/>
          <p:nvPr/>
        </p:nvSpPr>
        <p:spPr bwMode="auto">
          <a:xfrm>
            <a:off x="1720456" y="5033880"/>
            <a:ext cx="2757960" cy="93132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Ilustração da matriz de uma imagem monocromática, com apenas um canal</a:t>
            </a:r>
            <a:r>
              <a:rPr lang="pt-BR" sz="1200" b="0" i="0" u="none" strike="noStrike">
                <a:ln>
                  <a:noFill/>
                </a:ln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/>
          </a:p>
        </p:txBody>
      </p:sp>
      <p:sp>
        <p:nvSpPr>
          <p:cNvPr id="230" name="CaixaDeTexto 229"/>
          <p:cNvSpPr txBox="1"/>
          <p:nvPr/>
        </p:nvSpPr>
        <p:spPr bwMode="auto">
          <a:xfrm>
            <a:off x="6974999" y="5068684"/>
            <a:ext cx="2757960" cy="93132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 sz="1800" b="0" i="0" u="none" strike="noStrike">
                <a:ln>
                  <a:noFill/>
                </a:ln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Ilustração da matriz de uma imagem colorida, com três canais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m 11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2"/>
          <a:srcRect l="7763" t="6509" r="7212" b="6611"/>
          <a:stretch/>
        </p:blipFill>
        <p:spPr bwMode="auto">
          <a:xfrm>
            <a:off x="8802208" y="871752"/>
            <a:ext cx="3119923" cy="3188044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"/>
          <p:cNvPicPr>
            <a:picLocks noChangeAspect="1"/>
          </p:cNvPicPr>
          <p:nvPr/>
        </p:nvPicPr>
        <p:blipFill>
          <a:blip r:embed="rId3"/>
          <a:srcRect l="8224" t="7804" r="6908" b="7402"/>
          <a:stretch/>
        </p:blipFill>
        <p:spPr bwMode="auto">
          <a:xfrm>
            <a:off x="6182496" y="3672745"/>
            <a:ext cx="3188042" cy="31852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988738" cy="180000"/>
          </a:xfrm>
        </p:spPr>
        <p:txBody>
          <a:bodyPr/>
          <a:lstStyle/>
          <a:p>
            <a:pPr>
              <a:defRPr/>
            </a:pPr>
            <a:r>
              <a:rPr lang="pt-BR"/>
              <a:t>Qual é cada canal?</a:t>
            </a:r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12</a:t>
            </a:fld>
            <a:endParaRPr lang="en-US"/>
          </a:p>
        </p:txBody>
      </p:sp>
      <p:pic>
        <p:nvPicPr>
          <p:cNvPr id="6" name="Imagem 5" descr="Ovo em cima&#10;&#10;Descrição gerada automaticamente com confiança média"/>
          <p:cNvPicPr>
            <a:picLocks noChangeAspect="1"/>
          </p:cNvPicPr>
          <p:nvPr/>
        </p:nvPicPr>
        <p:blipFill>
          <a:blip r:embed="rId4">
            <a:alphaModFix/>
          </a:blip>
          <a:srcRect l="6909" t="6263" r="6182" b="6808"/>
          <a:stretch/>
        </p:blipFill>
        <p:spPr bwMode="auto">
          <a:xfrm>
            <a:off x="89937" y="3014445"/>
            <a:ext cx="3184603" cy="3185255"/>
          </a:xfrm>
          <a:prstGeom prst="rect">
            <a:avLst/>
          </a:prstGeom>
        </p:spPr>
      </p:pic>
      <p:pic>
        <p:nvPicPr>
          <p:cNvPr id="8" name="Imagem 7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5"/>
          <a:srcRect l="7613" t="6998" r="6228" b="6497"/>
          <a:stretch/>
        </p:blipFill>
        <p:spPr bwMode="auto">
          <a:xfrm>
            <a:off x="3274540" y="1448525"/>
            <a:ext cx="3076833" cy="3089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0" y="677041"/>
            <a:ext cx="10515600" cy="701731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defRPr/>
            </a:pPr>
            <a:r>
              <a:rPr lang="pt-BR"/>
              <a:t>Espaços aditivos e subtrativos de cores</a:t>
            </a:r>
            <a:endParaRPr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13</a:t>
            </a:fld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lum/>
            <a:alphaModFix/>
          </a:blip>
          <a:stretch/>
        </p:blipFill>
        <p:spPr bwMode="auto">
          <a:xfrm>
            <a:off x="2244000" y="1620000"/>
            <a:ext cx="3240000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/>
        </p:blipFill>
        <p:spPr bwMode="auto">
          <a:xfrm>
            <a:off x="6618296" y="1620000"/>
            <a:ext cx="2984759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 bwMode="auto">
          <a:xfrm>
            <a:off x="6569399" y="4988160"/>
            <a:ext cx="3082552" cy="92187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1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R = M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</a:rPr>
              <a:t>∩</a:t>
            </a: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 Y = M – B = Y – G  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G =C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</a:rPr>
              <a:t>∩ Y = C</a:t>
            </a: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 – B = Y – R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B = M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</a:rPr>
              <a:t>∩</a:t>
            </a: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 C = M – R = C – G</a:t>
            </a:r>
            <a:endParaRPr/>
          </a:p>
        </p:txBody>
      </p:sp>
      <p:sp>
        <p:nvSpPr>
          <p:cNvPr id="6" name="CaixaDeTexto 5"/>
          <p:cNvSpPr txBox="1"/>
          <p:nvPr/>
        </p:nvSpPr>
        <p:spPr bwMode="auto">
          <a:xfrm>
            <a:off x="3324000" y="5040000"/>
            <a:ext cx="1220504" cy="92187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1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C = G + B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M = R + B</a:t>
            </a:r>
            <a:endParaRPr/>
          </a:p>
          <a:p>
            <a:pPr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8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pt-BR">
                <a:solidFill>
                  <a:srgbClr val="000000"/>
                </a:solidFill>
                <a:latin typeface="Arial"/>
                <a:ea typeface="DejaVu Sans"/>
                <a:cs typeface="Lohit Hindi"/>
              </a:rPr>
              <a:t>Y = R + 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Modelos de Cores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549555" cy="3705224"/>
          </a:xfrm>
        </p:spPr>
        <p:txBody>
          <a:bodyPr/>
          <a:lstStyle/>
          <a:p>
            <a:pPr>
              <a:defRPr/>
            </a:pPr>
            <a:r>
              <a:rPr lang="en-US"/>
              <a:t>Outros Espaço de cores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0" y="0"/>
            <a:ext cx="13549555" cy="3705224"/>
          </a:xfrm>
        </p:spPr>
        <p:txBody>
          <a:bodyPr/>
          <a:lstStyle/>
          <a:p>
            <a:pPr>
              <a:defRPr/>
            </a:pP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Exemplo: HSV 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076375" y="1988840"/>
            <a:ext cx="5003800" cy="3759200"/>
          </a:xfrm>
          <a:prstGeom prst="rect">
            <a:avLst/>
          </a:prstGeom>
        </p:spPr>
      </p:pic>
      <p:pic>
        <p:nvPicPr>
          <p:cNvPr id="7" name="Imagem 6" descr="Forma&#10;&#10;Descrição gerada automaticamente">
            <a:extLst>
              <a:ext uri="{FF2B5EF4-FFF2-40B4-BE49-F238E27FC236}">
                <a16:creationId xmlns:a16="http://schemas.microsoft.com/office/drawing/2014/main" id="{6F3D0FF1-2B6C-436A-B4C4-BA30FDE5A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251076"/>
            <a:ext cx="6934200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Formatos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sz="11200"/>
              <a:t>Mais úteis na OpenCV:</a:t>
            </a:r>
            <a:endParaRPr/>
          </a:p>
          <a:p>
            <a:pPr>
              <a:defRPr/>
            </a:pPr>
            <a:endParaRPr lang="en-US" sz="11200"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Grayscale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RGB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BGR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HSV</a:t>
            </a:r>
            <a:endParaRPr/>
          </a:p>
          <a:p>
            <a:pPr marL="1143000" indent="-1143000">
              <a:buFont typeface="Arial"/>
              <a:buChar char="•"/>
              <a:defRPr/>
            </a:pPr>
            <a:r>
              <a:rPr lang="en-US" sz="11200"/>
              <a:t>CIELAB</a:t>
            </a:r>
            <a:endParaRPr/>
          </a:p>
          <a:p>
            <a:pPr>
              <a:defRPr/>
            </a:pPr>
            <a:endParaRPr lang="en-US" sz="11200"/>
          </a:p>
          <a:p>
            <a:pPr>
              <a:defRPr/>
            </a:pPr>
            <a:r>
              <a:rPr lang="en-US" sz="11200"/>
              <a:t>Para converter, use </a:t>
            </a:r>
            <a:endParaRPr/>
          </a:p>
          <a:p>
            <a:pPr>
              <a:defRPr/>
            </a:pPr>
            <a:r>
              <a:rPr lang="en-US" sz="11200">
                <a:latin typeface="Courier"/>
                <a:ea typeface="Courier"/>
                <a:cs typeface="Courier"/>
              </a:rPr>
              <a:t>cv2.cvtColor(imagem, cv2.COLOR_RGB2GRAY)</a:t>
            </a:r>
            <a:r>
              <a:rPr lang="en-US">
                <a:latin typeface="Courier"/>
                <a:ea typeface="Courier"/>
                <a:cs typeface="Courier"/>
              </a:rPr>
              <a:t>)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1867102" cy="2563738"/>
          </a:xfrm>
        </p:spPr>
        <p:txBody>
          <a:bodyPr/>
          <a:lstStyle/>
          <a:p>
            <a:pPr>
              <a:defRPr/>
            </a:pPr>
            <a:r>
              <a:rPr lang="en-US"/>
              <a:t>Estado da arte?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983974"/>
            <a:ext cx="8069132" cy="519298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Detecção de objetos com Transformers</a:t>
            </a:r>
            <a:endParaRPr/>
          </a:p>
          <a:p>
            <a:pPr lvl="1">
              <a:defRPr/>
            </a:pPr>
            <a:r>
              <a:rPr lang="en-US" u="sng">
                <a:hlinkClick r:id="rId2" tooltip="https://youtu.be/FQVS_0Bja6o"/>
              </a:rPr>
              <a:t>https://youtu.be/FQVS_0Bja6o</a:t>
            </a:r>
            <a:endParaRPr lang="en-US"/>
          </a:p>
          <a:p>
            <a:pPr marL="457200" lvl="1" indent="0">
              <a:buNone/>
              <a:defRPr/>
            </a:pPr>
            <a:endParaRPr lang="en-US"/>
          </a:p>
          <a:p>
            <a:pPr>
              <a:defRPr/>
            </a:pPr>
            <a:r>
              <a:rPr lang="en-US"/>
              <a:t>YOLO: você pode rodar na sua máquina</a:t>
            </a:r>
          </a:p>
          <a:p>
            <a:pPr lvl="1">
              <a:defRPr/>
            </a:pPr>
            <a:r>
              <a:rPr lang="en-US" u="sng">
                <a:hlinkClick r:id="rId3" tooltip="https://pjreddie.com/darknet/yolov3/"/>
              </a:rPr>
              <a:t>https://pjreddie.com/darknet/yolov3/</a:t>
            </a:r>
            <a:endParaRPr lang="en-US"/>
          </a:p>
          <a:p>
            <a:pPr lvl="1">
              <a:defRPr/>
            </a:pPr>
            <a:r>
              <a:rPr lang="en-US" u="sng">
                <a:hlinkClick r:id="rId4" tooltip="https://youtu.be/h-PlslPNaeI"/>
              </a:rPr>
              <a:t>https://youtu.be/h-PlslPNaeI</a:t>
            </a:r>
            <a:r>
              <a:rPr lang="en-US"/>
              <a:t> (v5)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NeuralTalk </a:t>
            </a:r>
            <a:r>
              <a:rPr lang="mr-IN"/>
              <a:t>–</a:t>
            </a:r>
            <a:r>
              <a:rPr lang="en-US"/>
              <a:t> descreve o que é visto em imagens</a:t>
            </a:r>
            <a:endParaRPr/>
          </a:p>
          <a:p>
            <a:pPr lvl="1">
              <a:defRPr/>
            </a:pPr>
            <a:r>
              <a:rPr lang="en-US" u="sng">
                <a:hlinkClick r:id="rId5" tooltip="https://vimeo.com/146492001"/>
              </a:rPr>
              <a:t>https://vimeo.com/146492001</a:t>
            </a:r>
            <a:endParaRPr lang="en-US"/>
          </a:p>
          <a:p>
            <a:pPr lvl="1">
              <a:defRPr/>
            </a:pPr>
            <a:r>
              <a:rPr lang="en-US" u="sng">
                <a:hlinkClick r:id="rId6" tooltip="https://github.com/karpathy/neuraltalk2"/>
              </a:rPr>
              <a:t>https://github.com/karpathy/neuraltalk2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Geração de cenários 3D a partir de fotos:</a:t>
            </a:r>
            <a:endParaRPr/>
          </a:p>
          <a:p>
            <a:pPr lvl="1">
              <a:defRPr/>
            </a:pPr>
            <a:r>
              <a:rPr lang="en-US" u="sng">
                <a:hlinkClick r:id="rId7" tooltip="https://80.lv/articles/this-neural-network-creates-3d-scenes-from-2d-images/"/>
              </a:rPr>
              <a:t>https://80.lv/articles/this-neural-network-creates-3d-scenes-from-2d-images/</a:t>
            </a:r>
            <a:endParaRPr lang="en-US"/>
          </a:p>
          <a:p>
            <a:pPr marL="457200" lvl="1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  <a:p>
            <a:pPr marL="0" indent="0">
              <a:buNone/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403057" y="2636492"/>
            <a:ext cx="3950743" cy="27296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Luz e Visão Biológica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0175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Espectro (com visível destacado)</a:t>
            </a:r>
            <a:endParaRPr/>
          </a:p>
        </p:txBody>
      </p:sp>
      <p:sp>
        <p:nvSpPr>
          <p:cNvPr id="1739061020" name="Text Placeholder 2">
            <a:extLst>
              <a:ext uri="{FF2B5EF4-FFF2-40B4-BE49-F238E27FC236}">
                <a16:creationId xmlns:a16="http://schemas.microsoft.com/office/drawing/2014/main" id="{618136AD-3919-22FF-F3AA-52B60CE02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203591795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/>
              <a:t> </a:t>
            </a:r>
          </a:p>
        </p:txBody>
      </p:sp>
      <p:sp>
        <p:nvSpPr>
          <p:cNvPr id="173906101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CF456A6-174B-2690-3758-002C512B55E0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C5155F-D63F-2182-B005-3E3B92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20090" y="1825624"/>
            <a:ext cx="8679429" cy="4640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>
                <a:latin typeface="Verdana"/>
                <a:ea typeface="Verdana"/>
                <a:cs typeface="Verdana"/>
              </a:rPr>
              <a:t>Visão - partes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3433848" y="1485900"/>
            <a:ext cx="5591006" cy="47243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pt-BR" sz="1200" b="1">
                <a:solidFill>
                  <a:srgbClr val="BCBEC0"/>
                </a:solidFill>
                <a:latin typeface="Verdana"/>
                <a:ea typeface="Verdana"/>
              </a:rPr>
              <a:t>Fonte: http://www.cvrl.org/frcophth/FRCO%20Fundamental%20optics%20Rod%20cone%20vision.pdf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F417F35-3D42-B263-0CAA-86F553BE8204}"/>
              </a:ext>
            </a:extLst>
          </p:cNvPr>
          <p:cNvSpPr txBox="1"/>
          <p:nvPr/>
        </p:nvSpPr>
        <p:spPr bwMode="auto">
          <a:xfrm>
            <a:off x="2952987" y="6194426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200" dirty="0"/>
              <a:t>Fonte: http://www.cvrl.org/frcophth/FRCO%20Fundamental%20optics%20Rod%20cone%20vision.pdf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5070763" cy="1415396"/>
          </a:xfrm>
        </p:spPr>
        <p:txBody>
          <a:bodyPr/>
          <a:lstStyle/>
          <a:p>
            <a:pPr>
              <a:defRPr/>
            </a:pPr>
            <a:r>
              <a:rPr lang="en-US"/>
              <a:t>Retina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03520" y="2033195"/>
            <a:ext cx="6050280" cy="4143767"/>
          </a:xfrm>
        </p:spPr>
        <p:txBody>
          <a:bodyPr/>
          <a:lstStyle/>
          <a:p>
            <a:pPr>
              <a:defRPr/>
            </a:pPr>
            <a:r>
              <a:rPr lang="en-US"/>
              <a:t> </a:t>
            </a: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8200" y="2147888"/>
            <a:ext cx="3345873" cy="2822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43186" y="659823"/>
            <a:ext cx="5880100" cy="4457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5070764" y="5444836"/>
            <a:ext cx="628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Retina com cones e bastonetes (rods) ao fundo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42888" y="5915025"/>
            <a:ext cx="1080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Divertido: como encontrar seu ponto cego </a:t>
            </a:r>
            <a:r>
              <a:rPr lang="en-US" u="sng">
                <a:hlinkClick r:id="rId5" tooltip="https://lasikofnv.com/try-these-3-fun-tests-to-find-your-visual-blind-spot/"/>
              </a:rPr>
              <a:t>https://lasikofnv.com/try-these-3-fun-tests-to-find-your-visual-blind-spot/</a:t>
            </a:r>
            <a:endParaRPr lang="en-US"/>
          </a:p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2727" y="1528762"/>
            <a:ext cx="10319474" cy="324326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766191" cy="1682453"/>
          </a:xfrm>
        </p:spPr>
        <p:txBody>
          <a:bodyPr/>
          <a:lstStyle/>
          <a:p>
            <a:pPr>
              <a:defRPr/>
            </a:pPr>
            <a:r>
              <a:rPr lang="en-US"/>
              <a:t>Metameria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1013791" y="5513099"/>
            <a:ext cx="922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800"/>
              <a:t>Os olhos não distinguem entre “luz pura”  e 3 luzes R,G e B que ativam os receptores da mesma forma</a:t>
            </a:r>
            <a:endParaRPr/>
          </a:p>
        </p:txBody>
      </p:sp>
      <p:pic>
        <p:nvPicPr>
          <p:cNvPr id="7" name="Picture 2" descr="https://www.unm.edu/~toolson/human_cone_action_spectra.gif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67730" y="691528"/>
            <a:ext cx="10128600" cy="46794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059952" cy="1744766"/>
          </a:xfrm>
        </p:spPr>
        <p:txBody>
          <a:bodyPr/>
          <a:lstStyle/>
          <a:p>
            <a:pPr>
              <a:defRPr/>
            </a:pPr>
            <a:r>
              <a:rPr lang="en-US"/>
              <a:t>Visão multiespectral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38200" y="1936461"/>
            <a:ext cx="6744064" cy="306503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8390964" y="2000922"/>
            <a:ext cx="306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Tem 16 receptores sensíveis a diferentes comprimentos de onda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Ou,por outro lado, veja como pessoas com deficiência cromática vêem o mundo:</a:t>
            </a:r>
            <a:endParaRPr/>
          </a:p>
          <a:p>
            <a:pPr>
              <a:defRPr/>
            </a:pPr>
            <a:r>
              <a:rPr lang="en-US" u="sng">
                <a:hlinkClick r:id="rId3" tooltip="http://www.color-blindness.com/coblis-color-blindness-simulator/"/>
              </a:rPr>
              <a:t>http://www.color-blindness.com/coblis-color-blindness-simulator/</a:t>
            </a: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Visão Computacional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384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48</TotalTime>
  <Words>449</Words>
  <Application>Microsoft Office PowerPoint</Application>
  <DocSecurity>0</DocSecurity>
  <PresentationFormat>Widescreen</PresentationFormat>
  <Paragraphs>88</Paragraphs>
  <Slides>17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Courier</vt:lpstr>
      <vt:lpstr>Times New Roman</vt:lpstr>
      <vt:lpstr>Verdana</vt:lpstr>
      <vt:lpstr>Personalizar design</vt:lpstr>
      <vt:lpstr>Apresentação do PowerPoint</vt:lpstr>
      <vt:lpstr>Luz e Visão Biológica </vt:lpstr>
      <vt:lpstr>Espectro (com visível destacado)</vt:lpstr>
      <vt:lpstr>Visão - partes</vt:lpstr>
      <vt:lpstr>Retina</vt:lpstr>
      <vt:lpstr>Apresentação do PowerPoint</vt:lpstr>
      <vt:lpstr>Metameria</vt:lpstr>
      <vt:lpstr>Visão multiespectral</vt:lpstr>
      <vt:lpstr>Visão Computacional </vt:lpstr>
      <vt:lpstr>Qual a diferença…</vt:lpstr>
      <vt:lpstr>Canais da Imagem</vt:lpstr>
      <vt:lpstr>Qual é cada canal?</vt:lpstr>
      <vt:lpstr>Espaços aditivos e subtrativos de cores</vt:lpstr>
      <vt:lpstr>Modelos de Cores </vt:lpstr>
      <vt:lpstr>Outros Espaço de cores</vt:lpstr>
      <vt:lpstr>Formatos</vt:lpstr>
      <vt:lpstr>Estado da arte?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Soler</cp:lastModifiedBy>
  <cp:revision>37</cp:revision>
  <dcterms:created xsi:type="dcterms:W3CDTF">2016-04-26T11:53:07Z</dcterms:created>
  <dcterms:modified xsi:type="dcterms:W3CDTF">2023-08-07T14:13:37Z</dcterms:modified>
  <cp:category/>
  <dc:identifier/>
  <cp:contentStatus/>
  <dc:language/>
  <cp:version/>
</cp:coreProperties>
</file>